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27" r:id="rId3"/>
    <p:sldId id="345" r:id="rId4"/>
    <p:sldId id="330" r:id="rId5"/>
    <p:sldId id="333" r:id="rId6"/>
    <p:sldId id="334" r:id="rId7"/>
    <p:sldId id="335" r:id="rId8"/>
    <p:sldId id="336" r:id="rId9"/>
    <p:sldId id="318" r:id="rId10"/>
    <p:sldId id="339" r:id="rId11"/>
    <p:sldId id="271" r:id="rId12"/>
    <p:sldId id="351" r:id="rId13"/>
    <p:sldId id="343" r:id="rId14"/>
    <p:sldId id="305" r:id="rId15"/>
    <p:sldId id="306" r:id="rId16"/>
    <p:sldId id="307" r:id="rId17"/>
    <p:sldId id="277" r:id="rId18"/>
    <p:sldId id="341" r:id="rId19"/>
    <p:sldId id="346" r:id="rId20"/>
    <p:sldId id="347" r:id="rId21"/>
    <p:sldId id="348" r:id="rId22"/>
    <p:sldId id="349" r:id="rId23"/>
    <p:sldId id="350" r:id="rId24"/>
    <p:sldId id="32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353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1FA51-41E0-4D41-A22A-46B386707C2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B83DF-FB45-45D8-A42F-DBACE828D83B}">
      <dgm:prSet/>
      <dgm:spPr/>
      <dgm:t>
        <a:bodyPr/>
        <a:lstStyle/>
        <a:p>
          <a:r>
            <a: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Критерии соответствия</a:t>
          </a:r>
          <a:endParaRPr lang="ru-RU" dirty="0" smtClean="0"/>
        </a:p>
      </dgm:t>
    </dgm:pt>
    <dgm:pt modelId="{3C3CC120-0BF9-400D-8B33-B4B0FEF630DF}" type="parTrans" cxnId="{0AD094E3-4441-4148-B0A1-C52C89950486}">
      <dgm:prSet/>
      <dgm:spPr/>
      <dgm:t>
        <a:bodyPr/>
        <a:lstStyle/>
        <a:p>
          <a:endParaRPr lang="ru-RU"/>
        </a:p>
      </dgm:t>
    </dgm:pt>
    <dgm:pt modelId="{9635DB90-9182-4488-86FA-85A1C0D34747}" type="sibTrans" cxnId="{0AD094E3-4441-4148-B0A1-C52C89950486}">
      <dgm:prSet/>
      <dgm:spPr/>
      <dgm:t>
        <a:bodyPr/>
        <a:lstStyle/>
        <a:p>
          <a:endParaRPr lang="ru-RU"/>
        </a:p>
      </dgm:t>
    </dgm:pt>
    <dgm:pt modelId="{16D88E7B-BBE3-4C0E-BE90-7FD4E87ADB0F}">
      <dgm:prSet/>
      <dgm:spPr/>
      <dgm:t>
        <a:bodyPr/>
        <a:lstStyle/>
        <a:p>
          <a:r>
            <a: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Критерии необходимости и достаточности</a:t>
          </a:r>
          <a:endParaRPr lang="ru-RU" dirty="0" smtClean="0"/>
        </a:p>
      </dgm:t>
    </dgm:pt>
    <dgm:pt modelId="{3C28E34B-5F2B-4069-8AC3-C4ABFC2D3EFA}" type="parTrans" cxnId="{DDA9E86C-1788-4267-952A-0A8A3B62AD29}">
      <dgm:prSet/>
      <dgm:spPr/>
      <dgm:t>
        <a:bodyPr/>
        <a:lstStyle/>
        <a:p>
          <a:endParaRPr lang="ru-RU"/>
        </a:p>
      </dgm:t>
    </dgm:pt>
    <dgm:pt modelId="{41799DCB-FA64-44A6-9D2B-D9B94B9FB94F}" type="sibTrans" cxnId="{DDA9E86C-1788-4267-952A-0A8A3B62AD29}">
      <dgm:prSet/>
      <dgm:spPr/>
      <dgm:t>
        <a:bodyPr/>
        <a:lstStyle/>
        <a:p>
          <a:endParaRPr lang="ru-RU"/>
        </a:p>
      </dgm:t>
    </dgm:pt>
    <dgm:pt modelId="{70B7A774-D7C4-4468-BE54-EDDA523E08F5}">
      <dgm:prSet/>
      <dgm:spPr/>
      <dgm:t>
        <a:bodyPr/>
        <a:lstStyle/>
        <a:p>
          <a:r>
            <a: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Критерии переноса</a:t>
          </a:r>
          <a:endParaRPr lang="ru-RU" dirty="0" smtClean="0"/>
        </a:p>
      </dgm:t>
    </dgm:pt>
    <dgm:pt modelId="{08A39E25-2224-4261-9192-07A45AD90370}" type="parTrans" cxnId="{5C67779D-CA27-4466-9FCF-50C891F6618E}">
      <dgm:prSet/>
      <dgm:spPr/>
      <dgm:t>
        <a:bodyPr/>
        <a:lstStyle/>
        <a:p>
          <a:endParaRPr lang="ru-RU"/>
        </a:p>
      </dgm:t>
    </dgm:pt>
    <dgm:pt modelId="{0638BA83-2180-4F7C-807A-B0C3ADCE61C8}" type="sibTrans" cxnId="{5C67779D-CA27-4466-9FCF-50C891F6618E}">
      <dgm:prSet/>
      <dgm:spPr/>
      <dgm:t>
        <a:bodyPr/>
        <a:lstStyle/>
        <a:p>
          <a:endParaRPr lang="ru-RU"/>
        </a:p>
      </dgm:t>
    </dgm:pt>
    <dgm:pt modelId="{C3090AA8-DCA9-4990-BEEE-FA44698FEB50}">
      <dgm:prSet/>
      <dgm:spPr/>
      <dgm:t>
        <a:bodyPr/>
        <a:lstStyle/>
        <a:p>
          <a:r>
            <a:rPr lang="ru-RU" smtClean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Критерии согласованности</a:t>
          </a:r>
          <a:endParaRPr lang="ru-RU" dirty="0">
            <a:effectLst/>
            <a:latin typeface="Calibri" panose="020F0502020204030204" pitchFamily="34" charset="0"/>
            <a:ea typeface="Times New Roman" panose="02020603050405020304" pitchFamily="18" charset="0"/>
          </a:endParaRPr>
        </a:p>
      </dgm:t>
    </dgm:pt>
    <dgm:pt modelId="{B3E133D6-FB66-4251-9CD0-16B40C3FA96D}" type="parTrans" cxnId="{4D4DA167-EFEA-4418-AAF8-226AD6606A74}">
      <dgm:prSet/>
      <dgm:spPr/>
      <dgm:t>
        <a:bodyPr/>
        <a:lstStyle/>
        <a:p>
          <a:endParaRPr lang="ru-RU"/>
        </a:p>
      </dgm:t>
    </dgm:pt>
    <dgm:pt modelId="{30874634-A7A8-4BB0-B202-864FC6B46223}" type="sibTrans" cxnId="{4D4DA167-EFEA-4418-AAF8-226AD6606A74}">
      <dgm:prSet/>
      <dgm:spPr/>
      <dgm:t>
        <a:bodyPr/>
        <a:lstStyle/>
        <a:p>
          <a:endParaRPr lang="ru-RU"/>
        </a:p>
      </dgm:t>
    </dgm:pt>
    <dgm:pt modelId="{D610B74D-4098-438E-9FE0-E171F37E67E4}" type="pres">
      <dgm:prSet presAssocID="{72D1FA51-41E0-4D41-A22A-46B386707C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1FA1A-EB02-4036-836C-B99A620E9F62}" type="pres">
      <dgm:prSet presAssocID="{013B83DF-FB45-45D8-A42F-DBACE828D8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54C08-BCFA-4EAE-97AC-B5BA961182A3}" type="pres">
      <dgm:prSet presAssocID="{9635DB90-9182-4488-86FA-85A1C0D34747}" presName="spacer" presStyleCnt="0"/>
      <dgm:spPr/>
    </dgm:pt>
    <dgm:pt modelId="{76251373-EF0C-441D-B35C-D203189995FE}" type="pres">
      <dgm:prSet presAssocID="{C3090AA8-DCA9-4990-BEEE-FA44698FEB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A604E-657A-425B-AC16-5F528DE8144C}" type="pres">
      <dgm:prSet presAssocID="{30874634-A7A8-4BB0-B202-864FC6B46223}" presName="spacer" presStyleCnt="0"/>
      <dgm:spPr/>
    </dgm:pt>
    <dgm:pt modelId="{4BE2F7AB-24F3-48BC-BAFF-72958F046225}" type="pres">
      <dgm:prSet presAssocID="{16D88E7B-BBE3-4C0E-BE90-7FD4E87ADB0F}" presName="parentText" presStyleLbl="node1" presStyleIdx="2" presStyleCnt="4" custLinFactNeighborX="338" custLinFactNeighborY="-40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A73A7-B3ED-4B7B-A502-F940580A4662}" type="pres">
      <dgm:prSet presAssocID="{41799DCB-FA64-44A6-9D2B-D9B94B9FB94F}" presName="spacer" presStyleCnt="0"/>
      <dgm:spPr/>
    </dgm:pt>
    <dgm:pt modelId="{05382F63-C21C-4D6D-8ECE-C474A67C6B86}" type="pres">
      <dgm:prSet presAssocID="{70B7A774-D7C4-4468-BE54-EDDA523E08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797EB-965D-4074-BE5D-EA0CEDB5CB8C}" type="presOf" srcId="{16D88E7B-BBE3-4C0E-BE90-7FD4E87ADB0F}" destId="{4BE2F7AB-24F3-48BC-BAFF-72958F046225}" srcOrd="0" destOrd="0" presId="urn:microsoft.com/office/officeart/2005/8/layout/vList2"/>
    <dgm:cxn modelId="{FF170D2F-145A-4FDB-9AAA-50460820B44E}" type="presOf" srcId="{72D1FA51-41E0-4D41-A22A-46B386707C20}" destId="{D610B74D-4098-438E-9FE0-E171F37E67E4}" srcOrd="0" destOrd="0" presId="urn:microsoft.com/office/officeart/2005/8/layout/vList2"/>
    <dgm:cxn modelId="{5C67779D-CA27-4466-9FCF-50C891F6618E}" srcId="{72D1FA51-41E0-4D41-A22A-46B386707C20}" destId="{70B7A774-D7C4-4468-BE54-EDDA523E08F5}" srcOrd="3" destOrd="0" parTransId="{08A39E25-2224-4261-9192-07A45AD90370}" sibTransId="{0638BA83-2180-4F7C-807A-B0C3ADCE61C8}"/>
    <dgm:cxn modelId="{4D4DA167-EFEA-4418-AAF8-226AD6606A74}" srcId="{72D1FA51-41E0-4D41-A22A-46B386707C20}" destId="{C3090AA8-DCA9-4990-BEEE-FA44698FEB50}" srcOrd="1" destOrd="0" parTransId="{B3E133D6-FB66-4251-9CD0-16B40C3FA96D}" sibTransId="{30874634-A7A8-4BB0-B202-864FC6B46223}"/>
    <dgm:cxn modelId="{539C30AB-4E21-4CCD-A044-A50289525BDA}" type="presOf" srcId="{013B83DF-FB45-45D8-A42F-DBACE828D83B}" destId="{AC21FA1A-EB02-4036-836C-B99A620E9F62}" srcOrd="0" destOrd="0" presId="urn:microsoft.com/office/officeart/2005/8/layout/vList2"/>
    <dgm:cxn modelId="{0A5322E5-FEF6-4EC2-B036-E1BD02248585}" type="presOf" srcId="{70B7A774-D7C4-4468-BE54-EDDA523E08F5}" destId="{05382F63-C21C-4D6D-8ECE-C474A67C6B86}" srcOrd="0" destOrd="0" presId="urn:microsoft.com/office/officeart/2005/8/layout/vList2"/>
    <dgm:cxn modelId="{0AD094E3-4441-4148-B0A1-C52C89950486}" srcId="{72D1FA51-41E0-4D41-A22A-46B386707C20}" destId="{013B83DF-FB45-45D8-A42F-DBACE828D83B}" srcOrd="0" destOrd="0" parTransId="{3C3CC120-0BF9-400D-8B33-B4B0FEF630DF}" sibTransId="{9635DB90-9182-4488-86FA-85A1C0D34747}"/>
    <dgm:cxn modelId="{657B8210-6AF5-4BD1-B4CB-C7B43B19E94D}" type="presOf" srcId="{C3090AA8-DCA9-4990-BEEE-FA44698FEB50}" destId="{76251373-EF0C-441D-B35C-D203189995FE}" srcOrd="0" destOrd="0" presId="urn:microsoft.com/office/officeart/2005/8/layout/vList2"/>
    <dgm:cxn modelId="{DDA9E86C-1788-4267-952A-0A8A3B62AD29}" srcId="{72D1FA51-41E0-4D41-A22A-46B386707C20}" destId="{16D88E7B-BBE3-4C0E-BE90-7FD4E87ADB0F}" srcOrd="2" destOrd="0" parTransId="{3C28E34B-5F2B-4069-8AC3-C4ABFC2D3EFA}" sibTransId="{41799DCB-FA64-44A6-9D2B-D9B94B9FB94F}"/>
    <dgm:cxn modelId="{92142FFC-369E-4ADB-BB06-0F7094D6CB5F}" type="presParOf" srcId="{D610B74D-4098-438E-9FE0-E171F37E67E4}" destId="{AC21FA1A-EB02-4036-836C-B99A620E9F62}" srcOrd="0" destOrd="0" presId="urn:microsoft.com/office/officeart/2005/8/layout/vList2"/>
    <dgm:cxn modelId="{450851C3-A720-4FB7-9EF6-9E69A9B69E96}" type="presParOf" srcId="{D610B74D-4098-438E-9FE0-E171F37E67E4}" destId="{8C254C08-BCFA-4EAE-97AC-B5BA961182A3}" srcOrd="1" destOrd="0" presId="urn:microsoft.com/office/officeart/2005/8/layout/vList2"/>
    <dgm:cxn modelId="{2EE58113-9A80-40F1-8319-0A6E560DCA9F}" type="presParOf" srcId="{D610B74D-4098-438E-9FE0-E171F37E67E4}" destId="{76251373-EF0C-441D-B35C-D203189995FE}" srcOrd="2" destOrd="0" presId="urn:microsoft.com/office/officeart/2005/8/layout/vList2"/>
    <dgm:cxn modelId="{9815CF4E-FB96-4FAB-B9AE-2B6FD0BB8F55}" type="presParOf" srcId="{D610B74D-4098-438E-9FE0-E171F37E67E4}" destId="{5C5A604E-657A-425B-AC16-5F528DE8144C}" srcOrd="3" destOrd="0" presId="urn:microsoft.com/office/officeart/2005/8/layout/vList2"/>
    <dgm:cxn modelId="{BA9622D9-960F-4674-99B6-933DF2212E21}" type="presParOf" srcId="{D610B74D-4098-438E-9FE0-E171F37E67E4}" destId="{4BE2F7AB-24F3-48BC-BAFF-72958F046225}" srcOrd="4" destOrd="0" presId="urn:microsoft.com/office/officeart/2005/8/layout/vList2"/>
    <dgm:cxn modelId="{D0BE5970-BE9D-4B01-BE74-BDDBDA87BC60}" type="presParOf" srcId="{D610B74D-4098-438E-9FE0-E171F37E67E4}" destId="{30DA73A7-B3ED-4B7B-A502-F940580A4662}" srcOrd="5" destOrd="0" presId="urn:microsoft.com/office/officeart/2005/8/layout/vList2"/>
    <dgm:cxn modelId="{B11F2541-4DB8-471E-8F40-399F58D7E73D}" type="presParOf" srcId="{D610B74D-4098-438E-9FE0-E171F37E67E4}" destId="{05382F63-C21C-4D6D-8ECE-C474A67C6B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1FA51-41E0-4D41-A22A-46B386707C2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B83DF-FB45-45D8-A42F-DBACE828D83B}">
      <dgm:prSet/>
      <dgm:spPr/>
      <dgm:t>
        <a:bodyPr/>
        <a:lstStyle/>
        <a:p>
          <a:r>
            <a:rPr lang="ru-RU" dirty="0" smtClean="0"/>
            <a:t>«Матрица»-мотивирующий тренажер при переходе к стандарту «Педагог»</a:t>
          </a:r>
        </a:p>
      </dgm:t>
    </dgm:pt>
    <dgm:pt modelId="{3C3CC120-0BF9-400D-8B33-B4B0FEF630DF}" type="parTrans" cxnId="{0AD094E3-4441-4148-B0A1-C52C89950486}">
      <dgm:prSet/>
      <dgm:spPr/>
      <dgm:t>
        <a:bodyPr/>
        <a:lstStyle/>
        <a:p>
          <a:endParaRPr lang="ru-RU"/>
        </a:p>
      </dgm:t>
    </dgm:pt>
    <dgm:pt modelId="{9635DB90-9182-4488-86FA-85A1C0D34747}" type="sibTrans" cxnId="{0AD094E3-4441-4148-B0A1-C52C89950486}">
      <dgm:prSet/>
      <dgm:spPr/>
      <dgm:t>
        <a:bodyPr/>
        <a:lstStyle/>
        <a:p>
          <a:endParaRPr lang="ru-RU"/>
        </a:p>
      </dgm:t>
    </dgm:pt>
    <dgm:pt modelId="{16D88E7B-BBE3-4C0E-BE90-7FD4E87ADB0F}">
      <dgm:prSet/>
      <dgm:spPr/>
      <dgm:t>
        <a:bodyPr/>
        <a:lstStyle/>
        <a:p>
          <a:r>
            <a:rPr lang="ru-RU" dirty="0" smtClean="0"/>
            <a:t> «Матрица»-инструмент самооценки и саморазвития педагога</a:t>
          </a:r>
        </a:p>
      </dgm:t>
    </dgm:pt>
    <dgm:pt modelId="{3C28E34B-5F2B-4069-8AC3-C4ABFC2D3EFA}" type="parTrans" cxnId="{DDA9E86C-1788-4267-952A-0A8A3B62AD29}">
      <dgm:prSet/>
      <dgm:spPr/>
      <dgm:t>
        <a:bodyPr/>
        <a:lstStyle/>
        <a:p>
          <a:endParaRPr lang="ru-RU"/>
        </a:p>
      </dgm:t>
    </dgm:pt>
    <dgm:pt modelId="{41799DCB-FA64-44A6-9D2B-D9B94B9FB94F}" type="sibTrans" cxnId="{DDA9E86C-1788-4267-952A-0A8A3B62AD29}">
      <dgm:prSet/>
      <dgm:spPr/>
      <dgm:t>
        <a:bodyPr/>
        <a:lstStyle/>
        <a:p>
          <a:endParaRPr lang="ru-RU"/>
        </a:p>
      </dgm:t>
    </dgm:pt>
    <dgm:pt modelId="{70B7A774-D7C4-4468-BE54-EDDA523E08F5}">
      <dgm:prSet/>
      <dgm:spPr/>
      <dgm:t>
        <a:bodyPr/>
        <a:lstStyle/>
        <a:p>
          <a:r>
            <a:rPr lang="ru-RU" dirty="0" smtClean="0"/>
            <a:t>«Матрица»-удобный  ИОР с высокими  перспективами к совершенствованию</a:t>
          </a:r>
        </a:p>
      </dgm:t>
    </dgm:pt>
    <dgm:pt modelId="{08A39E25-2224-4261-9192-07A45AD90370}" type="parTrans" cxnId="{5C67779D-CA27-4466-9FCF-50C891F6618E}">
      <dgm:prSet/>
      <dgm:spPr/>
      <dgm:t>
        <a:bodyPr/>
        <a:lstStyle/>
        <a:p>
          <a:endParaRPr lang="ru-RU"/>
        </a:p>
      </dgm:t>
    </dgm:pt>
    <dgm:pt modelId="{0638BA83-2180-4F7C-807A-B0C3ADCE61C8}" type="sibTrans" cxnId="{5C67779D-CA27-4466-9FCF-50C891F6618E}">
      <dgm:prSet/>
      <dgm:spPr/>
      <dgm:t>
        <a:bodyPr/>
        <a:lstStyle/>
        <a:p>
          <a:endParaRPr lang="ru-RU"/>
        </a:p>
      </dgm:t>
    </dgm:pt>
    <dgm:pt modelId="{D610B74D-4098-438E-9FE0-E171F37E67E4}" type="pres">
      <dgm:prSet presAssocID="{72D1FA51-41E0-4D41-A22A-46B386707C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1FA1A-EB02-4036-836C-B99A620E9F62}" type="pres">
      <dgm:prSet presAssocID="{013B83DF-FB45-45D8-A42F-DBACE828D8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54C08-BCFA-4EAE-97AC-B5BA961182A3}" type="pres">
      <dgm:prSet presAssocID="{9635DB90-9182-4488-86FA-85A1C0D34747}" presName="spacer" presStyleCnt="0"/>
      <dgm:spPr/>
    </dgm:pt>
    <dgm:pt modelId="{4BE2F7AB-24F3-48BC-BAFF-72958F046225}" type="pres">
      <dgm:prSet presAssocID="{16D88E7B-BBE3-4C0E-BE90-7FD4E87ADB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A73A7-B3ED-4B7B-A502-F940580A4662}" type="pres">
      <dgm:prSet presAssocID="{41799DCB-FA64-44A6-9D2B-D9B94B9FB94F}" presName="spacer" presStyleCnt="0"/>
      <dgm:spPr/>
    </dgm:pt>
    <dgm:pt modelId="{05382F63-C21C-4D6D-8ECE-C474A67C6B86}" type="pres">
      <dgm:prSet presAssocID="{70B7A774-D7C4-4468-BE54-EDDA523E08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7779D-CA27-4466-9FCF-50C891F6618E}" srcId="{72D1FA51-41E0-4D41-A22A-46B386707C20}" destId="{70B7A774-D7C4-4468-BE54-EDDA523E08F5}" srcOrd="2" destOrd="0" parTransId="{08A39E25-2224-4261-9192-07A45AD90370}" sibTransId="{0638BA83-2180-4F7C-807A-B0C3ADCE61C8}"/>
    <dgm:cxn modelId="{103AE791-74E5-499C-9232-CDBF40E48F83}" type="presOf" srcId="{72D1FA51-41E0-4D41-A22A-46B386707C20}" destId="{D610B74D-4098-438E-9FE0-E171F37E67E4}" srcOrd="0" destOrd="0" presId="urn:microsoft.com/office/officeart/2005/8/layout/vList2"/>
    <dgm:cxn modelId="{F540A68B-F5F2-47B6-936E-95A1E1758D08}" type="presOf" srcId="{70B7A774-D7C4-4468-BE54-EDDA523E08F5}" destId="{05382F63-C21C-4D6D-8ECE-C474A67C6B86}" srcOrd="0" destOrd="0" presId="urn:microsoft.com/office/officeart/2005/8/layout/vList2"/>
    <dgm:cxn modelId="{D0B3A9C3-C84B-416D-BB11-8AC5B0B01804}" type="presOf" srcId="{013B83DF-FB45-45D8-A42F-DBACE828D83B}" destId="{AC21FA1A-EB02-4036-836C-B99A620E9F62}" srcOrd="0" destOrd="0" presId="urn:microsoft.com/office/officeart/2005/8/layout/vList2"/>
    <dgm:cxn modelId="{9D5864F6-736B-4086-B803-DD6885991505}" type="presOf" srcId="{16D88E7B-BBE3-4C0E-BE90-7FD4E87ADB0F}" destId="{4BE2F7AB-24F3-48BC-BAFF-72958F046225}" srcOrd="0" destOrd="0" presId="urn:microsoft.com/office/officeart/2005/8/layout/vList2"/>
    <dgm:cxn modelId="{0AD094E3-4441-4148-B0A1-C52C89950486}" srcId="{72D1FA51-41E0-4D41-A22A-46B386707C20}" destId="{013B83DF-FB45-45D8-A42F-DBACE828D83B}" srcOrd="0" destOrd="0" parTransId="{3C3CC120-0BF9-400D-8B33-B4B0FEF630DF}" sibTransId="{9635DB90-9182-4488-86FA-85A1C0D34747}"/>
    <dgm:cxn modelId="{DDA9E86C-1788-4267-952A-0A8A3B62AD29}" srcId="{72D1FA51-41E0-4D41-A22A-46B386707C20}" destId="{16D88E7B-BBE3-4C0E-BE90-7FD4E87ADB0F}" srcOrd="1" destOrd="0" parTransId="{3C28E34B-5F2B-4069-8AC3-C4ABFC2D3EFA}" sibTransId="{41799DCB-FA64-44A6-9D2B-D9B94B9FB94F}"/>
    <dgm:cxn modelId="{0F626700-2A72-4A21-B7D0-41FDBD14058E}" type="presParOf" srcId="{D610B74D-4098-438E-9FE0-E171F37E67E4}" destId="{AC21FA1A-EB02-4036-836C-B99A620E9F62}" srcOrd="0" destOrd="0" presId="urn:microsoft.com/office/officeart/2005/8/layout/vList2"/>
    <dgm:cxn modelId="{5A12234F-22D1-4457-95AF-808EABF346A0}" type="presParOf" srcId="{D610B74D-4098-438E-9FE0-E171F37E67E4}" destId="{8C254C08-BCFA-4EAE-97AC-B5BA961182A3}" srcOrd="1" destOrd="0" presId="urn:microsoft.com/office/officeart/2005/8/layout/vList2"/>
    <dgm:cxn modelId="{00A06DA5-EDDA-4128-AE84-3B4C2CD10BE8}" type="presParOf" srcId="{D610B74D-4098-438E-9FE0-E171F37E67E4}" destId="{4BE2F7AB-24F3-48BC-BAFF-72958F046225}" srcOrd="2" destOrd="0" presId="urn:microsoft.com/office/officeart/2005/8/layout/vList2"/>
    <dgm:cxn modelId="{0D94B4A8-BC0C-4CB8-B073-E72D9D106AF6}" type="presParOf" srcId="{D610B74D-4098-438E-9FE0-E171F37E67E4}" destId="{30DA73A7-B3ED-4B7B-A502-F940580A4662}" srcOrd="3" destOrd="0" presId="urn:microsoft.com/office/officeart/2005/8/layout/vList2"/>
    <dgm:cxn modelId="{F441B8A9-C490-4E13-81C8-2734479E49D3}" type="presParOf" srcId="{D610B74D-4098-438E-9FE0-E171F37E67E4}" destId="{05382F63-C21C-4D6D-8ECE-C474A67C6B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1FA1A-EB02-4036-836C-B99A620E9F62}">
      <dsp:nvSpPr>
        <dsp:cNvPr id="0" name=""/>
        <dsp:cNvSpPr/>
      </dsp:nvSpPr>
      <dsp:spPr>
        <a:xfrm>
          <a:off x="0" y="795733"/>
          <a:ext cx="700844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Критерии соответствия</a:t>
          </a:r>
          <a:endParaRPr lang="ru-RU" sz="2900" kern="1200" dirty="0" smtClean="0"/>
        </a:p>
      </dsp:txBody>
      <dsp:txXfrm>
        <a:off x="33955" y="829688"/>
        <a:ext cx="6940530" cy="627655"/>
      </dsp:txXfrm>
    </dsp:sp>
    <dsp:sp modelId="{76251373-EF0C-441D-B35C-D203189995FE}">
      <dsp:nvSpPr>
        <dsp:cNvPr id="0" name=""/>
        <dsp:cNvSpPr/>
      </dsp:nvSpPr>
      <dsp:spPr>
        <a:xfrm>
          <a:off x="0" y="1574818"/>
          <a:ext cx="700844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Критерии согласованности</a:t>
          </a:r>
          <a:endParaRPr lang="ru-RU" sz="2900" kern="1200" dirty="0">
            <a:effectLst/>
            <a:latin typeface="Calibri" panose="020F0502020204030204" pitchFamily="34" charset="0"/>
            <a:ea typeface="Times New Roman" panose="02020603050405020304" pitchFamily="18" charset="0"/>
          </a:endParaRPr>
        </a:p>
      </dsp:txBody>
      <dsp:txXfrm>
        <a:off x="33955" y="1608773"/>
        <a:ext cx="6940530" cy="627655"/>
      </dsp:txXfrm>
    </dsp:sp>
    <dsp:sp modelId="{4BE2F7AB-24F3-48BC-BAFF-72958F046225}">
      <dsp:nvSpPr>
        <dsp:cNvPr id="0" name=""/>
        <dsp:cNvSpPr/>
      </dsp:nvSpPr>
      <dsp:spPr>
        <a:xfrm>
          <a:off x="0" y="2320032"/>
          <a:ext cx="700844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Критерии необходимости и достаточности</a:t>
          </a:r>
          <a:endParaRPr lang="ru-RU" sz="2900" kern="1200" dirty="0" smtClean="0"/>
        </a:p>
      </dsp:txBody>
      <dsp:txXfrm>
        <a:off x="33955" y="2353987"/>
        <a:ext cx="6940530" cy="627655"/>
      </dsp:txXfrm>
    </dsp:sp>
    <dsp:sp modelId="{05382F63-C21C-4D6D-8ECE-C474A67C6B86}">
      <dsp:nvSpPr>
        <dsp:cNvPr id="0" name=""/>
        <dsp:cNvSpPr/>
      </dsp:nvSpPr>
      <dsp:spPr>
        <a:xfrm>
          <a:off x="0" y="3132989"/>
          <a:ext cx="700844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Критерии переноса</a:t>
          </a:r>
          <a:endParaRPr lang="ru-RU" sz="2900" kern="1200" dirty="0" smtClean="0"/>
        </a:p>
      </dsp:txBody>
      <dsp:txXfrm>
        <a:off x="33955" y="3166944"/>
        <a:ext cx="6940530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1FA1A-EB02-4036-836C-B99A620E9F62}">
      <dsp:nvSpPr>
        <dsp:cNvPr id="0" name=""/>
        <dsp:cNvSpPr/>
      </dsp:nvSpPr>
      <dsp:spPr>
        <a:xfrm>
          <a:off x="0" y="373094"/>
          <a:ext cx="7008440" cy="1233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«Матрица»-мотивирующий тренажер при переходе к стандарту «Педагог»</a:t>
          </a:r>
        </a:p>
      </dsp:txBody>
      <dsp:txXfrm>
        <a:off x="60199" y="433293"/>
        <a:ext cx="6888042" cy="1112781"/>
      </dsp:txXfrm>
    </dsp:sp>
    <dsp:sp modelId="{4BE2F7AB-24F3-48BC-BAFF-72958F046225}">
      <dsp:nvSpPr>
        <dsp:cNvPr id="0" name=""/>
        <dsp:cNvSpPr/>
      </dsp:nvSpPr>
      <dsp:spPr>
        <a:xfrm>
          <a:off x="0" y="1695554"/>
          <a:ext cx="7008440" cy="1233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«Матрица»-инструмент самооценки и саморазвития педагога</a:t>
          </a:r>
        </a:p>
      </dsp:txBody>
      <dsp:txXfrm>
        <a:off x="60199" y="1755753"/>
        <a:ext cx="6888042" cy="1112781"/>
      </dsp:txXfrm>
    </dsp:sp>
    <dsp:sp modelId="{05382F63-C21C-4D6D-8ECE-C474A67C6B86}">
      <dsp:nvSpPr>
        <dsp:cNvPr id="0" name=""/>
        <dsp:cNvSpPr/>
      </dsp:nvSpPr>
      <dsp:spPr>
        <a:xfrm>
          <a:off x="0" y="3018014"/>
          <a:ext cx="7008440" cy="1233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«Матрица»-удобный  ИОР с высокими  перспективами к совершенствованию</a:t>
          </a:r>
        </a:p>
      </dsp:txBody>
      <dsp:txXfrm>
        <a:off x="60199" y="3078213"/>
        <a:ext cx="6888042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CBE0-510C-442B-8ED9-6ADEC760114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0272-41DB-44B1-9E7C-1BA5068CC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60272-41DB-44B1-9E7C-1BA5068CC0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4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60272-41DB-44B1-9E7C-1BA5068CC03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0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2216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4572032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24" y="274638"/>
            <a:ext cx="561977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3" y="4406900"/>
            <a:ext cx="763748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3" y="2906713"/>
            <a:ext cx="76374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600200"/>
            <a:ext cx="37862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756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756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93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93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14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8001056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974" y="63340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C657-DA07-477F-B84F-8E52A321399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EFF8-20EF-407A-B860-41FC39C0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685" y="2262492"/>
            <a:ext cx="7036312" cy="147002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Формирование в образовательном учреждении условий для эффективной реализации профессионального стандарта «</a:t>
            </a:r>
            <a:r>
              <a:rPr lang="ru-RU" sz="2800" dirty="0" smtClean="0">
                <a:effectLst/>
              </a:rPr>
              <a:t>Педагог»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556802"/>
            <a:ext cx="4572032" cy="1224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Гребенникова О. М.,</a:t>
            </a:r>
          </a:p>
          <a:p>
            <a:pPr>
              <a:spcBef>
                <a:spcPts val="600"/>
              </a:spcBef>
            </a:pPr>
            <a:r>
              <a:rPr lang="ru-RU" sz="1400" i="1" dirty="0" err="1" smtClean="0">
                <a:solidFill>
                  <a:schemeClr val="bg1"/>
                </a:solidFill>
              </a:rPr>
              <a:t>к.п.н</a:t>
            </a:r>
            <a:r>
              <a:rPr lang="ru-RU" sz="1400" i="1" dirty="0">
                <a:solidFill>
                  <a:schemeClr val="bg1"/>
                </a:solidFill>
              </a:rPr>
              <a:t>., </a:t>
            </a:r>
            <a:r>
              <a:rPr lang="ru-RU" sz="1400" i="1" dirty="0" smtClean="0">
                <a:solidFill>
                  <a:schemeClr val="bg1"/>
                </a:solidFill>
              </a:rPr>
              <a:t>директор ИМЦ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Адмиралтейского </a:t>
            </a:r>
            <a:r>
              <a:rPr lang="ru-RU" sz="1400" i="1" dirty="0">
                <a:solidFill>
                  <a:schemeClr val="bg1"/>
                </a:solidFill>
              </a:rPr>
              <a:t>района </a:t>
            </a:r>
            <a:r>
              <a:rPr lang="en-US" sz="1400" i="1" dirty="0" smtClean="0">
                <a:solidFill>
                  <a:schemeClr val="bg1"/>
                </a:solidFill>
              </a:rPr>
              <a:t/>
            </a:r>
            <a:br>
              <a:rPr lang="en-US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Санкт-Петербурга</a:t>
            </a:r>
            <a:endParaRPr lang="ru-RU" sz="1400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616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71414"/>
            <a:ext cx="1576358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Рисунок 4" descr="DSC08385.JPG"/>
          <p:cNvPicPr>
            <a:picLocks noChangeAspect="1"/>
          </p:cNvPicPr>
          <p:nvPr/>
        </p:nvPicPr>
        <p:blipFill>
          <a:blip r:embed="rId4" cstate="print"/>
          <a:srcRect l="10444"/>
          <a:stretch>
            <a:fillRect/>
          </a:stretch>
        </p:blipFill>
        <p:spPr>
          <a:xfrm>
            <a:off x="5214942" y="71414"/>
            <a:ext cx="1837686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Рисунок 5" descr="DSC09989.JPG"/>
          <p:cNvPicPr>
            <a:picLocks noChangeAspect="1"/>
          </p:cNvPicPr>
          <p:nvPr/>
        </p:nvPicPr>
        <p:blipFill>
          <a:blip r:embed="rId5" cstate="print"/>
          <a:srcRect l="12798" r="12000"/>
          <a:stretch>
            <a:fillRect/>
          </a:stretch>
        </p:blipFill>
        <p:spPr>
          <a:xfrm>
            <a:off x="3428992" y="72621"/>
            <a:ext cx="1831900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Рисунок 6" descr="IMG_0209.JPG"/>
          <p:cNvPicPr>
            <a:picLocks noChangeAspect="1"/>
          </p:cNvPicPr>
          <p:nvPr/>
        </p:nvPicPr>
        <p:blipFill>
          <a:blip r:embed="rId6" cstate="print"/>
          <a:srcRect l="2522"/>
          <a:stretch>
            <a:fillRect/>
          </a:stretch>
        </p:blipFill>
        <p:spPr>
          <a:xfrm>
            <a:off x="7072330" y="72332"/>
            <a:ext cx="2000264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 descr="IMG_7486.JPG"/>
          <p:cNvPicPr>
            <a:picLocks noChangeAspect="1"/>
          </p:cNvPicPr>
          <p:nvPr/>
        </p:nvPicPr>
        <p:blipFill>
          <a:blip r:embed="rId7" cstate="print"/>
          <a:srcRect l="6963" r="6003"/>
          <a:stretch>
            <a:fillRect/>
          </a:stretch>
        </p:blipFill>
        <p:spPr>
          <a:xfrm>
            <a:off x="103000" y="71414"/>
            <a:ext cx="1785950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83568" y="5783098"/>
            <a:ext cx="781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Проект опытно-экспериментальной работы </a:t>
            </a: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Информационно-методического центра Адмиралтейского района 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SWOT-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 возможностей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проведения проекта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93220"/>
              </p:ext>
            </p:extLst>
          </p:nvPr>
        </p:nvGraphicFramePr>
        <p:xfrm>
          <a:off x="1125538" y="3713163"/>
          <a:ext cx="7427912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Документ" r:id="rId3" imgW="5921861" imgH="1304019" progId="Word.Document.12">
                  <p:embed/>
                </p:oleObj>
              </mc:Choice>
              <mc:Fallback>
                <p:oleObj name="Документ" r:id="rId3" imgW="5921861" imgH="1304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538" y="3713163"/>
                        <a:ext cx="7427912" cy="16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146897"/>
              </p:ext>
            </p:extLst>
          </p:nvPr>
        </p:nvGraphicFramePr>
        <p:xfrm>
          <a:off x="1101727" y="2002627"/>
          <a:ext cx="75120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Документ" r:id="rId5" imgW="5921861" imgH="1216318" progId="Word.Document.12">
                  <p:embed/>
                </p:oleObj>
              </mc:Choice>
              <mc:Fallback>
                <p:oleObj name="Документ" r:id="rId5" imgW="5921861" imgH="1216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1727" y="2002627"/>
                        <a:ext cx="751205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9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27" y="1112884"/>
            <a:ext cx="6879889" cy="564325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9776" y="71414"/>
            <a:ext cx="8246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ПУТИ К ПРОФЕССИОНАЛЬНОМУ СТАНДАРТУ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9264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martyanova\Мои документы\2014 - 2015\август 2015_ Педсовет\педсовет ДОУ\1_методические объединения\DSC08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2027"/>
            <a:ext cx="3600000" cy="2400001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 and Settings\martyanova\Мои документы\2014 - 2015\август 2015_ Педсовет\педсовет ДОУ\1_методические объединения\DSC08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3600000" cy="2400000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 and Settings\martyanova\Мои документы\2014 - 2015\август 2015_ Педсовет\педсовет ДОУ\2_ярморка_инноваций\_MG_0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52" y="1700808"/>
            <a:ext cx="3600000" cy="2399999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9776" y="71414"/>
            <a:ext cx="8246720" cy="6932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САМООЦЕНКИ К УСПЕШНОЙ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1887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9776" y="71414"/>
            <a:ext cx="8246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Матрица профессионального </a:t>
            </a:r>
          </a:p>
          <a:p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развития педагога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2846660"/>
              </p:ext>
            </p:extLst>
          </p:nvPr>
        </p:nvGraphicFramePr>
        <p:xfrm>
          <a:off x="1524000" y="1397000"/>
          <a:ext cx="70084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3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2503" t="12422" r="22459" b="6250"/>
          <a:stretch>
            <a:fillRect/>
          </a:stretch>
        </p:blipFill>
        <p:spPr bwMode="auto">
          <a:xfrm>
            <a:off x="899592" y="686291"/>
            <a:ext cx="8064896" cy="569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1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299178"/>
              </p:ext>
            </p:extLst>
          </p:nvPr>
        </p:nvGraphicFramePr>
        <p:xfrm>
          <a:off x="899592" y="993096"/>
          <a:ext cx="7992888" cy="560832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63000"/>
                    </a:srgbClr>
                  </a:outerShdw>
                </a:effectLst>
                <a:tableStyleId>{22838BEF-8BB2-4498-84A7-C5851F593DF1}</a:tableStyleId>
              </a:tblPr>
              <a:tblGrid>
                <a:gridCol w="1780668"/>
                <a:gridCol w="2107764"/>
                <a:gridCol w="1872208"/>
                <a:gridCol w="2232248"/>
              </a:tblGrid>
              <a:tr h="1030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u="sng" dirty="0">
                          <a:solidFill>
                            <a:schemeClr val="tx2"/>
                          </a:solidFill>
                        </a:rPr>
                        <a:t>ТРИ МОДУЛЯ В КАЖДОМ ИЗ ТРЕХ НАПРВЛЕНИЙ</a:t>
                      </a:r>
                      <a:endParaRPr lang="ru-RU" sz="1700" b="1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/>
                          </a:solidFill>
                        </a:rPr>
                        <a:t>РЕАЛИЗАЦИЯ ГОСУДАРСТВЕННОЙ ПОЛИТИКИ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/>
                          </a:solidFill>
                        </a:rPr>
                        <a:t>РЕШЕНИЕ </a:t>
                      </a:r>
                      <a:r>
                        <a:rPr lang="ru-RU" sz="1700" b="1" dirty="0" smtClean="0">
                          <a:solidFill>
                            <a:schemeClr val="tx2"/>
                          </a:solidFill>
                        </a:rPr>
                        <a:t>АКТУАЛЬНЫХ </a:t>
                      </a:r>
                      <a:r>
                        <a:rPr lang="ru-RU" sz="1700" b="1" dirty="0">
                          <a:solidFill>
                            <a:schemeClr val="tx2"/>
                          </a:solidFill>
                        </a:rPr>
                        <a:t>ЗАДАЧ ОБРАЗОВАНИЯ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2"/>
                          </a:solidFill>
                        </a:rPr>
                        <a:t>ПРОФЕССИОНАЛЬНОЕРАЗВИТИЕ</a:t>
                      </a:r>
                      <a:r>
                        <a:rPr lang="ru-RU" sz="17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7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/>
                          </a:solidFill>
                        </a:rPr>
                        <a:t>УСЛОВИЯ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3" action="ppaction://hlinksldjump"/>
                        </a:rPr>
                        <a:t>Среда 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hlinkClick r:id="rId3" action="ppaction://hlinksldjump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3" action="ppaction://hlinksldjump"/>
                        </a:rPr>
                        <a:t>нормативно-правового регулирования педагогической деятельности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Современная образовательная среда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Среда развития педагога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8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/>
                          </a:solidFill>
                        </a:rPr>
                        <a:t>ПРОЦЕСС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Методическое сопровождение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Формирование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контента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образовательной среды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Дистанционная поддержка педагога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8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/>
                          </a:solidFill>
                        </a:rPr>
                        <a:t>РЕЗУЛЬТАТ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Аттестация.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Эффективный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контракт. </a:t>
                      </a:r>
                      <a:b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Проф. стандарт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Оценка достижений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Педагогические практики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89776" y="71414"/>
            <a:ext cx="8246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МАТРИЦЫ ПРОФЕССИОНАЛЬНОГО РАЗВИТИЯ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36483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2503" t="12422" r="22459" b="6250"/>
          <a:stretch>
            <a:fillRect/>
          </a:stretch>
        </p:blipFill>
        <p:spPr bwMode="auto">
          <a:xfrm>
            <a:off x="899592" y="686291"/>
            <a:ext cx="8064896" cy="5695037"/>
          </a:xfrm>
          <a:prstGeom prst="rect">
            <a:avLst/>
          </a:prstGeom>
          <a:noFill/>
          <a:ln w="38100"/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563888" y="2060848"/>
            <a:ext cx="1728192" cy="2808312"/>
          </a:xfrm>
          <a:prstGeom prst="rect">
            <a:avLst/>
          </a:prstGeom>
          <a:noFill/>
          <a:ln w="38100"/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martyanova\Мои документы\2014 - 2015\август 2015_ Педсовет\педсовет ДОУ\1_методические объединения\DSC08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2027"/>
            <a:ext cx="3600000" cy="2400001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 and Settings\martyanova\Мои документы\2014 - 2015\август 2015_ Педсовет\педсовет ДОУ\1_методические объединения\DSC08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3600000" cy="2400000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 and Settings\martyanova\Мои документы\2014 - 2015\август 2015_ Педсовет\педсовет ДОУ\2_ярморка_инноваций\_MG_0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52" y="1700808"/>
            <a:ext cx="3600000" cy="2399999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9776" y="71414"/>
            <a:ext cx="8246720" cy="6932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САМООЦЕНКИ К УСПЕШНОЙ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874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нашего опыта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(штрихи к портрету)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663300"/>
                </a:solidFill>
              </a:rPr>
              <a:t>Инновационный педагогический </a:t>
            </a:r>
            <a:r>
              <a:rPr lang="ru-RU" sz="2400" dirty="0" smtClean="0">
                <a:solidFill>
                  <a:srgbClr val="663300"/>
                </a:solidFill>
              </a:rPr>
              <a:t>комплекс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632848" cy="477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нашего опыта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(штрихи к портрету)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663300"/>
                </a:solidFill>
              </a:rPr>
              <a:t>Фестиваль </a:t>
            </a:r>
            <a:r>
              <a:rPr lang="ru-RU" sz="2400" dirty="0">
                <a:solidFill>
                  <a:srgbClr val="663300"/>
                </a:solidFill>
              </a:rPr>
              <a:t>передовых педагогических </a:t>
            </a:r>
            <a:r>
              <a:rPr lang="ru-RU" sz="2400" dirty="0" smtClean="0">
                <a:solidFill>
                  <a:srgbClr val="663300"/>
                </a:solidFill>
              </a:rPr>
              <a:t>практик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5" t="8317" r="10994" b="9255"/>
          <a:stretch/>
        </p:blipFill>
        <p:spPr bwMode="auto">
          <a:xfrm>
            <a:off x="1259632" y="1735298"/>
            <a:ext cx="7328593" cy="512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15616" y="188640"/>
            <a:ext cx="77768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Будущее уже наступило, </a:t>
            </a:r>
            <a:r>
              <a:rPr lang="en-US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alt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мы не можем направить ветер,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 можем развернуть паруса.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/>
          </a:p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Чарльз Улисс Порше</a:t>
            </a:r>
          </a:p>
          <a:p>
            <a:pPr algn="r"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04" y="2564904"/>
            <a:ext cx="5581816" cy="39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нашего опыта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(штрихи к портрету)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663300"/>
                </a:solidFill>
              </a:rPr>
              <a:t>Ярмарка </a:t>
            </a:r>
            <a:r>
              <a:rPr lang="en-US" sz="2400" dirty="0" smtClean="0">
                <a:solidFill>
                  <a:srgbClr val="663300"/>
                </a:solidFill>
              </a:rPr>
              <a:t/>
            </a:r>
            <a:br>
              <a:rPr lang="en-US" sz="2400" dirty="0" smtClean="0">
                <a:solidFill>
                  <a:srgbClr val="663300"/>
                </a:solidFill>
              </a:rPr>
            </a:br>
            <a:r>
              <a:rPr lang="ru-RU" sz="2400" dirty="0" smtClean="0">
                <a:solidFill>
                  <a:srgbClr val="663300"/>
                </a:solidFill>
              </a:rPr>
              <a:t>педагогических </a:t>
            </a:r>
            <a:r>
              <a:rPr lang="en-US" sz="2400" dirty="0" smtClean="0">
                <a:solidFill>
                  <a:srgbClr val="663300"/>
                </a:solidFill>
              </a:rPr>
              <a:t/>
            </a:r>
            <a:br>
              <a:rPr lang="en-US" sz="2400" dirty="0" smtClean="0">
                <a:solidFill>
                  <a:srgbClr val="663300"/>
                </a:solidFill>
              </a:rPr>
            </a:br>
            <a:r>
              <a:rPr lang="ru-RU" sz="2400" dirty="0" smtClean="0">
                <a:solidFill>
                  <a:srgbClr val="663300"/>
                </a:solidFill>
              </a:rPr>
              <a:t>инноваций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12290" name="Picture 2" descr="&amp;Pcy;&amp;Rcy;&amp;Icy;&amp;Mcy;&amp;IEcy;&amp;Rcy; &amp;Acy;&amp;Fcy;&amp;Icy;&amp;SHcy;&amp;Icy; &amp;YAcy;&amp;Rcy;&amp;Mcy;&amp;Acy;&amp;R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430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T:\Novikov M\2014-2015\Видео на заполнение ЯРМАРКА 22.04\ФОТО ЯРМАРКА ИННОВАЦИЙ\DSC_0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714">
            <a:off x="1979712" y="4725144"/>
            <a:ext cx="2603975" cy="1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:\Novikov M\2014-2015\Видео на заполнение ЯРМАРКА 22.04\ФОТО ЯРМАРКА ИННОВАЦИЙ\_MG_0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5"/>
            <a:ext cx="2860888" cy="19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нашего опыта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(штрихи к портрету)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663300"/>
                </a:solidFill>
              </a:rPr>
              <a:t>Конкурс </a:t>
            </a:r>
            <a:r>
              <a:rPr lang="ru-RU" sz="2400" dirty="0">
                <a:solidFill>
                  <a:srgbClr val="663300"/>
                </a:solidFill>
              </a:rPr>
              <a:t>лучших практик классного </a:t>
            </a:r>
            <a:r>
              <a:rPr lang="ru-RU" sz="2400" dirty="0" smtClean="0">
                <a:solidFill>
                  <a:srgbClr val="663300"/>
                </a:solidFill>
              </a:rPr>
              <a:t>руководства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13314" name="Picture 2" descr="&amp;Pcy;&amp;rcy;&amp;ocy;&amp;gcy;&amp;rcy;&amp;acy;&amp;mcy;&amp;mcy;&amp;kcy;&amp;acy; &amp;ncy;&amp;acy; 2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39"/>
            <a:ext cx="6624736" cy="46730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нашего опыта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(штрихи к портрету)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663300"/>
                </a:solidFill>
              </a:rPr>
              <a:t>Клуб </a:t>
            </a:r>
            <a:r>
              <a:rPr lang="ru-RU" sz="2400" dirty="0">
                <a:solidFill>
                  <a:srgbClr val="663300"/>
                </a:solidFill>
              </a:rPr>
              <a:t>«Педагогический Олимп</a:t>
            </a:r>
            <a:r>
              <a:rPr lang="ru-RU" sz="2400" dirty="0" smtClean="0">
                <a:solidFill>
                  <a:srgbClr val="663300"/>
                </a:solidFill>
              </a:rPr>
              <a:t>»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12981" r="22826" b="17247"/>
          <a:stretch/>
        </p:blipFill>
        <p:spPr bwMode="auto">
          <a:xfrm>
            <a:off x="1176385" y="1916832"/>
            <a:ext cx="7374495" cy="439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2060848"/>
            <a:ext cx="46805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нашего опыта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(штрихи к портрету)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663300"/>
                </a:solidFill>
              </a:rPr>
              <a:t>Изучение </a:t>
            </a:r>
            <a:r>
              <a:rPr lang="ru-RU" sz="2400" dirty="0">
                <a:solidFill>
                  <a:srgbClr val="663300"/>
                </a:solidFill>
              </a:rPr>
              <a:t>и обсуждение проблем внедрения </a:t>
            </a:r>
            <a:r>
              <a:rPr lang="ru-RU" sz="2400" dirty="0" err="1">
                <a:solidFill>
                  <a:srgbClr val="663300"/>
                </a:solidFill>
              </a:rPr>
              <a:t>профстандарта</a:t>
            </a:r>
            <a:r>
              <a:rPr lang="ru-RU" sz="2400" dirty="0">
                <a:solidFill>
                  <a:srgbClr val="663300"/>
                </a:solidFill>
              </a:rPr>
              <a:t> с разными категориями педагогов </a:t>
            </a:r>
            <a:r>
              <a:rPr lang="en-US" sz="2400" dirty="0" smtClean="0">
                <a:solidFill>
                  <a:srgbClr val="663300"/>
                </a:solidFill>
              </a:rPr>
              <a:t/>
            </a:r>
            <a:br>
              <a:rPr lang="en-US" sz="2400" dirty="0" smtClean="0">
                <a:solidFill>
                  <a:srgbClr val="663300"/>
                </a:solidFill>
              </a:rPr>
            </a:br>
            <a:r>
              <a:rPr lang="ru-RU" sz="2400" dirty="0" smtClean="0">
                <a:solidFill>
                  <a:srgbClr val="663300"/>
                </a:solidFill>
              </a:rPr>
              <a:t>и </a:t>
            </a:r>
            <a:r>
              <a:rPr lang="ru-RU" sz="2400" dirty="0">
                <a:solidFill>
                  <a:srgbClr val="663300"/>
                </a:solidFill>
              </a:rPr>
              <a:t>в разных формах (анкетирование, фокус-группа, проблемный семинар, научная сессия, районный педагогический совет и др.)</a:t>
            </a:r>
          </a:p>
        </p:txBody>
      </p:sp>
      <p:pic>
        <p:nvPicPr>
          <p:cNvPr id="15362" name="Picture 2" descr="http://images.myshared.ru/9/956477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7" b="8952"/>
          <a:stretch/>
        </p:blipFill>
        <p:spPr bwMode="auto">
          <a:xfrm>
            <a:off x="878354" y="3356992"/>
            <a:ext cx="808511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404664"/>
            <a:ext cx="7296884" cy="4824536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 cap="all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8888" y="5445224"/>
            <a:ext cx="8505112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Нет ничего прекраснее на </a:t>
            </a:r>
            <a:r>
              <a:rPr lang="ru-RU" sz="1800" b="1" dirty="0" smtClean="0"/>
              <a:t>свете, </a:t>
            </a:r>
            <a:br>
              <a:rPr lang="ru-RU" sz="1800" b="1" dirty="0" smtClean="0"/>
            </a:br>
            <a:r>
              <a:rPr lang="ru-RU" sz="1800" b="1" dirty="0" smtClean="0"/>
              <a:t>Чем </a:t>
            </a:r>
            <a:r>
              <a:rPr lang="ru-RU" sz="1800" b="1" dirty="0"/>
              <a:t>творчество и чувство новизны!</a:t>
            </a:r>
            <a:br>
              <a:rPr lang="ru-RU" sz="1800" b="1" dirty="0"/>
            </a:br>
            <a:r>
              <a:rPr lang="ru-RU" sz="1800" b="1" dirty="0"/>
              <a:t>Так будем </a:t>
            </a:r>
            <a:r>
              <a:rPr lang="ru-RU" sz="1800" b="1" dirty="0" smtClean="0"/>
              <a:t>же </a:t>
            </a:r>
            <a:r>
              <a:rPr lang="ru-RU" sz="1800" b="1" dirty="0"/>
              <a:t>давать возможность детям</a:t>
            </a:r>
            <a:r>
              <a:rPr lang="ru-RU" sz="1800" b="1" dirty="0" smtClean="0"/>
              <a:t>, </a:t>
            </a:r>
            <a:br>
              <a:rPr lang="ru-RU" sz="1800" b="1" dirty="0" smtClean="0"/>
            </a:br>
            <a:r>
              <a:rPr lang="ru-RU" sz="1800" b="1" dirty="0" smtClean="0"/>
              <a:t>Взлетать и достигать </a:t>
            </a:r>
            <a:r>
              <a:rPr lang="ru-RU" sz="1800" b="1" dirty="0"/>
              <a:t>своей мечты</a:t>
            </a:r>
            <a:r>
              <a:rPr lang="ru-RU" sz="36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57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357" y="113493"/>
            <a:ext cx="604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663300"/>
                </a:solidFill>
              </a:rPr>
              <a:t>к</a:t>
            </a:r>
            <a:r>
              <a:rPr lang="ru-RU" sz="4400" dirty="0" smtClean="0">
                <a:solidFill>
                  <a:srgbClr val="663300"/>
                </a:solidFill>
              </a:rPr>
              <a:t>ачество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92183" y="-99392"/>
            <a:ext cx="2150332" cy="741130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j-ea"/>
                <a:cs typeface="+mj-cs"/>
              </a:rPr>
              <a:t>Корабль</a:t>
            </a:r>
          </a:p>
          <a:p>
            <a:endParaRPr lang="ru-RU" sz="5400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357" y="1088429"/>
            <a:ext cx="604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</a:rPr>
              <a:t>опыт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276357" y="2106809"/>
            <a:ext cx="604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</a:rPr>
              <a:t>разработка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276357" y="3068960"/>
            <a:ext cx="604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</a:rPr>
              <a:t>актуальность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276357" y="3977788"/>
            <a:ext cx="604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</a:rPr>
              <a:t>барьеры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357" y="4977795"/>
            <a:ext cx="604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</a:rPr>
              <a:t>логика</a:t>
            </a:r>
            <a:endParaRPr lang="ru-RU" sz="4400" dirty="0"/>
          </a:p>
        </p:txBody>
      </p:sp>
      <p:sp>
        <p:nvSpPr>
          <p:cNvPr id="12" name="Улыбающееся лицо 11"/>
          <p:cNvSpPr/>
          <p:nvPr/>
        </p:nvSpPr>
        <p:spPr>
          <a:xfrm>
            <a:off x="3482475" y="5977801"/>
            <a:ext cx="657980" cy="6355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251"/>
            <a:ext cx="8022857" cy="65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14"/>
            <a:ext cx="8001056" cy="4772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Модели профессионального труда </a:t>
            </a:r>
          </a:p>
        </p:txBody>
      </p:sp>
      <p:pic>
        <p:nvPicPr>
          <p:cNvPr id="24580" name="Picture 4" descr="http://www.vatilin.net/images/vatilin11_files/vatilin11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2232248" cy="3345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584" name="Picture 8" descr="http://xvatit.com/relax/devushka_v_bibliote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305944" cy="287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572000" y="1700808"/>
            <a:ext cx="415690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Профессиональное</a:t>
            </a:r>
          </a:p>
          <a:p>
            <a:pPr algn="ctr"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55" y="5373216"/>
            <a:ext cx="416171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Профессиональная</a:t>
            </a:r>
          </a:p>
          <a:p>
            <a:pPr algn="ctr"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 адаптация</a:t>
            </a:r>
          </a:p>
        </p:txBody>
      </p:sp>
    </p:spTree>
    <p:extLst>
      <p:ext uri="{BB962C8B-B14F-4D97-AF65-F5344CB8AC3E}">
        <p14:creationId xmlns:p14="http://schemas.microsoft.com/office/powerpoint/2010/main" val="34303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3375"/>
            <a:ext cx="7670056" cy="758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Общая схема наполнения школьной компоненты стандарта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36675" y="1268760"/>
            <a:ext cx="7993013" cy="496887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ru-RU" sz="1600" b="1" i="1" dirty="0">
                <a:solidFill>
                  <a:schemeClr val="accent1"/>
                </a:solidFill>
              </a:rPr>
              <a:t>1 этап – изучение и анализ </a:t>
            </a:r>
            <a:r>
              <a:rPr lang="en-US" sz="1600" b="1" i="1" dirty="0" smtClean="0">
                <a:solidFill>
                  <a:schemeClr val="accent1"/>
                </a:solidFill>
              </a:rPr>
              <a:t> </a:t>
            </a:r>
            <a:r>
              <a:rPr lang="ru-RU" sz="1600" dirty="0" smtClean="0">
                <a:solidFill>
                  <a:srgbClr val="663300"/>
                </a:solidFill>
              </a:rPr>
              <a:t>утверждённого </a:t>
            </a:r>
            <a:r>
              <a:rPr lang="ru-RU" sz="1600" dirty="0">
                <a:solidFill>
                  <a:srgbClr val="663300"/>
                </a:solidFill>
              </a:rPr>
              <a:t>рамочного профессионального стандарта педагогического работника</a:t>
            </a:r>
            <a:r>
              <a:rPr lang="ru-RU" sz="1600" dirty="0" smtClean="0">
                <a:solidFill>
                  <a:srgbClr val="663300"/>
                </a:solidFill>
              </a:rPr>
              <a:t>.</a:t>
            </a:r>
            <a:endParaRPr lang="ru-RU" sz="1600" dirty="0"/>
          </a:p>
          <a:p>
            <a:pPr marL="0" indent="0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ru-RU" sz="1600" b="1" i="1" dirty="0">
                <a:solidFill>
                  <a:schemeClr val="accent1"/>
                </a:solidFill>
              </a:rPr>
              <a:t>2 этап - конкретизация </a:t>
            </a:r>
            <a:r>
              <a:rPr lang="ru-RU" sz="1600" dirty="0">
                <a:solidFill>
                  <a:srgbClr val="663300"/>
                </a:solidFill>
              </a:rPr>
              <a:t>трудовых действий, необходимых умений, необходимых знаний педагогического работника с учётом социально-экономического и материально-технического контекста образовательной деятельности в регионе</a:t>
            </a:r>
            <a:r>
              <a:rPr lang="ru-RU" sz="1600" dirty="0" smtClean="0">
                <a:solidFill>
                  <a:srgbClr val="663300"/>
                </a:solidFill>
              </a:rPr>
              <a:t>.</a:t>
            </a:r>
            <a:endParaRPr lang="ru-RU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ru-RU" sz="1600" b="1" i="1" dirty="0">
                <a:solidFill>
                  <a:schemeClr val="accent1"/>
                </a:solidFill>
              </a:rPr>
              <a:t>3 этап </a:t>
            </a:r>
            <a:r>
              <a:rPr lang="ru-RU" sz="1600" dirty="0"/>
              <a:t>– </a:t>
            </a:r>
            <a:r>
              <a:rPr lang="ru-RU" sz="1600" dirty="0">
                <a:solidFill>
                  <a:srgbClr val="663300"/>
                </a:solidFill>
              </a:rPr>
              <a:t>разработка</a:t>
            </a:r>
            <a:r>
              <a:rPr lang="ru-RU" sz="1600" dirty="0"/>
              <a:t> </a:t>
            </a:r>
            <a:r>
              <a:rPr lang="ru-RU" sz="1600" b="1" i="1" dirty="0">
                <a:solidFill>
                  <a:schemeClr val="accent1"/>
                </a:solidFill>
              </a:rPr>
              <a:t>нормативной базы </a:t>
            </a:r>
            <a:r>
              <a:rPr lang="ru-RU" sz="1600" dirty="0">
                <a:solidFill>
                  <a:srgbClr val="663300"/>
                </a:solidFill>
              </a:rPr>
              <a:t>(локальных актов), регулирующей функционирование профессионального стандарта в рамках: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600" b="1" i="1" dirty="0">
                <a:solidFill>
                  <a:schemeClr val="accent1"/>
                </a:solidFill>
              </a:rPr>
              <a:t>аттестации</a:t>
            </a:r>
            <a:r>
              <a:rPr lang="ru-RU" sz="1600" b="1" dirty="0"/>
              <a:t> </a:t>
            </a:r>
            <a:r>
              <a:rPr lang="ru-RU" sz="1600" dirty="0">
                <a:solidFill>
                  <a:srgbClr val="663300"/>
                </a:solidFill>
              </a:rPr>
              <a:t>педагогических работников как объективного измерителя квалификации педагога;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600" b="1" i="1" dirty="0">
                <a:solidFill>
                  <a:schemeClr val="accent1"/>
                </a:solidFill>
              </a:rPr>
              <a:t>приема на работу </a:t>
            </a:r>
            <a:r>
              <a:rPr lang="ru-RU" sz="1600" dirty="0">
                <a:solidFill>
                  <a:srgbClr val="663300"/>
                </a:solidFill>
              </a:rPr>
              <a:t>в образовательную организацию как ориентир для разработки «экзамена на должность»;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600" b="1" i="1" dirty="0">
                <a:solidFill>
                  <a:schemeClr val="accent1"/>
                </a:solidFill>
              </a:rPr>
              <a:t>заключения контракта </a:t>
            </a:r>
            <a:r>
              <a:rPr lang="ru-RU" sz="1600" dirty="0">
                <a:solidFill>
                  <a:srgbClr val="663300"/>
                </a:solidFill>
              </a:rPr>
              <a:t>(трудового соглашения) с педагогическим работником как основа для формирования трудового договора, определяющего функционал работника. </a:t>
            </a:r>
          </a:p>
          <a:p>
            <a:pPr marL="0" indent="0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ru-RU" sz="1600" b="1" i="1" dirty="0">
                <a:solidFill>
                  <a:schemeClr val="accent1"/>
                </a:solidFill>
              </a:rPr>
              <a:t>4 этап </a:t>
            </a:r>
            <a:r>
              <a:rPr lang="ru-RU" sz="1600" dirty="0">
                <a:solidFill>
                  <a:srgbClr val="663300"/>
                </a:solidFill>
              </a:rPr>
              <a:t>–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rgbClr val="663300"/>
                </a:solidFill>
              </a:rPr>
              <a:t>организация</a:t>
            </a:r>
            <a:r>
              <a:rPr lang="ru-RU" sz="1600" dirty="0" smtClean="0"/>
              <a:t> </a:t>
            </a:r>
            <a:r>
              <a:rPr lang="ru-RU" sz="1600" b="1" i="1" dirty="0">
                <a:solidFill>
                  <a:schemeClr val="accent1"/>
                </a:solidFill>
              </a:rPr>
              <a:t>педагогического аудита </a:t>
            </a:r>
            <a:r>
              <a:rPr lang="ru-RU" sz="1600" dirty="0" smtClean="0"/>
              <a:t>- </a:t>
            </a:r>
            <a:r>
              <a:rPr lang="ru-RU" sz="1600" dirty="0">
                <a:solidFill>
                  <a:srgbClr val="663300"/>
                </a:solidFill>
              </a:rPr>
              <a:t>процедуры установления соответствия процесса и результатов профессиональной деятельности требованиям профессионального 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31949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7206"/>
            <a:ext cx="8568952" cy="174761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проекта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Разработка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обоснование и апробация системы условий эффективной реализации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профессионального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стандарта педагога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образовательном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учреждении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975" y="1268760"/>
            <a:ext cx="8369025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000" b="1" dirty="0" smtClean="0">
              <a:solidFill>
                <a:srgbClr val="6633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b="1" dirty="0">
              <a:solidFill>
                <a:srgbClr val="6633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u="sng" dirty="0" smtClean="0">
                <a:solidFill>
                  <a:srgbClr val="663300"/>
                </a:solidFill>
              </a:rPr>
              <a:t>Задачи </a:t>
            </a:r>
            <a:r>
              <a:rPr lang="ru-RU" sz="2000" b="1" u="sng" dirty="0">
                <a:solidFill>
                  <a:srgbClr val="663300"/>
                </a:solidFill>
              </a:rPr>
              <a:t>проекта ОЭР</a:t>
            </a:r>
            <a:r>
              <a:rPr lang="en-US" sz="2000" b="1" u="sng" dirty="0">
                <a:solidFill>
                  <a:srgbClr val="663300"/>
                </a:solidFill>
              </a:rPr>
              <a:t>:</a:t>
            </a:r>
            <a:endParaRPr lang="ru-RU" sz="2000" b="1" u="sng" dirty="0">
              <a:solidFill>
                <a:srgbClr val="6633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663300"/>
                </a:solidFill>
              </a:rPr>
              <a:t>Определить </a:t>
            </a:r>
            <a:r>
              <a:rPr lang="ru-RU" sz="2000" b="1" dirty="0">
                <a:solidFill>
                  <a:srgbClr val="663300"/>
                </a:solidFill>
              </a:rPr>
              <a:t>систему </a:t>
            </a:r>
            <a:r>
              <a:rPr lang="ru-RU" sz="2000" b="1" dirty="0" smtClean="0">
                <a:solidFill>
                  <a:srgbClr val="663300"/>
                </a:solidFill>
              </a:rPr>
              <a:t>эффективной </a:t>
            </a:r>
            <a:r>
              <a:rPr lang="ru-RU" sz="2000" b="1" dirty="0">
                <a:solidFill>
                  <a:srgbClr val="663300"/>
                </a:solidFill>
              </a:rPr>
              <a:t>реализации </a:t>
            </a:r>
            <a:r>
              <a:rPr lang="ru-RU" sz="2000" b="1" dirty="0" smtClean="0">
                <a:solidFill>
                  <a:srgbClr val="663300"/>
                </a:solidFill>
              </a:rPr>
              <a:t> стандарта</a:t>
            </a:r>
            <a:endParaRPr lang="ru-RU" sz="2000" b="1" dirty="0">
              <a:solidFill>
                <a:srgbClr val="6633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663300"/>
                </a:solidFill>
              </a:rPr>
              <a:t>Разработать </a:t>
            </a:r>
            <a:r>
              <a:rPr lang="ru-RU" sz="2000" b="1" dirty="0">
                <a:solidFill>
                  <a:srgbClr val="663300"/>
                </a:solidFill>
              </a:rPr>
              <a:t>алгоритм внедрения </a:t>
            </a:r>
            <a:r>
              <a:rPr lang="ru-RU" sz="2000" b="1" dirty="0" smtClean="0">
                <a:solidFill>
                  <a:srgbClr val="663300"/>
                </a:solidFill>
              </a:rPr>
              <a:t> </a:t>
            </a:r>
            <a:r>
              <a:rPr lang="ru-RU" sz="2000" b="1" dirty="0">
                <a:solidFill>
                  <a:srgbClr val="663300"/>
                </a:solidFill>
              </a:rPr>
              <a:t>стандарта </a:t>
            </a:r>
            <a:endParaRPr lang="ru-RU" sz="2000" b="1" dirty="0" smtClean="0">
              <a:solidFill>
                <a:srgbClr val="6633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663300"/>
                </a:solidFill>
              </a:rPr>
              <a:t>Разработать </a:t>
            </a:r>
            <a:r>
              <a:rPr lang="ru-RU" sz="2000" b="1" dirty="0">
                <a:solidFill>
                  <a:srgbClr val="663300"/>
                </a:solidFill>
              </a:rPr>
              <a:t>программы обучения педагогических работников </a:t>
            </a:r>
            <a:r>
              <a:rPr lang="ru-RU" sz="2000" b="1" dirty="0" smtClean="0">
                <a:solidFill>
                  <a:srgbClr val="663300"/>
                </a:solidFill>
              </a:rPr>
              <a:t>и </a:t>
            </a:r>
            <a:r>
              <a:rPr lang="ru-RU" sz="2000" b="1" dirty="0">
                <a:solidFill>
                  <a:srgbClr val="663300"/>
                </a:solidFill>
              </a:rPr>
              <a:t>новые формы планирования повышения квалификации </a:t>
            </a:r>
            <a:endParaRPr lang="ru-RU" sz="2000" b="1" dirty="0" smtClean="0">
              <a:solidFill>
                <a:srgbClr val="6633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663300"/>
                </a:solidFill>
              </a:rPr>
              <a:t>Разработать </a:t>
            </a:r>
            <a:r>
              <a:rPr lang="ru-RU" sz="2000" b="1" dirty="0">
                <a:solidFill>
                  <a:srgbClr val="663300"/>
                </a:solidFill>
              </a:rPr>
              <a:t>методические рекомендации по внедрению </a:t>
            </a:r>
            <a:r>
              <a:rPr lang="ru-RU" sz="2000" b="1" dirty="0" smtClean="0">
                <a:solidFill>
                  <a:srgbClr val="663300"/>
                </a:solidFill>
              </a:rPr>
              <a:t>стандарта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663300"/>
                </a:solidFill>
              </a:rPr>
              <a:t>Разработать </a:t>
            </a:r>
            <a:r>
              <a:rPr lang="ru-RU" sz="2000" b="1" dirty="0">
                <a:solidFill>
                  <a:srgbClr val="663300"/>
                </a:solidFill>
              </a:rPr>
              <a:t>комплект модельных (типовых) локальных </a:t>
            </a:r>
            <a:r>
              <a:rPr lang="ru-RU" sz="2000" b="1" dirty="0" smtClean="0">
                <a:solidFill>
                  <a:srgbClr val="663300"/>
                </a:solidFill>
              </a:rPr>
              <a:t>актов </a:t>
            </a:r>
            <a:r>
              <a:rPr lang="ru-RU" sz="2000" b="1" dirty="0">
                <a:solidFill>
                  <a:srgbClr val="663300"/>
                </a:solidFill>
              </a:rPr>
              <a:t>образовательного </a:t>
            </a:r>
            <a:r>
              <a:rPr lang="ru-RU" sz="2000" b="1" dirty="0" smtClean="0">
                <a:solidFill>
                  <a:srgbClr val="663300"/>
                </a:solidFill>
              </a:rPr>
              <a:t>учреждения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663300"/>
                </a:solidFill>
              </a:rPr>
              <a:t>Определить </a:t>
            </a:r>
            <a:r>
              <a:rPr lang="ru-RU" sz="2000" b="1" dirty="0">
                <a:solidFill>
                  <a:srgbClr val="663300"/>
                </a:solidFill>
              </a:rPr>
              <a:t>показатели и критерии оценки эффективности реализации </a:t>
            </a:r>
            <a:r>
              <a:rPr lang="ru-RU" sz="2000" b="1" dirty="0" smtClean="0">
                <a:solidFill>
                  <a:srgbClr val="663300"/>
                </a:solidFill>
              </a:rPr>
              <a:t>стандарта </a:t>
            </a:r>
            <a:endParaRPr lang="ru-RU" sz="2000" b="1" dirty="0">
              <a:solidFill>
                <a:srgbClr val="6633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663300"/>
                </a:solidFill>
              </a:rPr>
              <a:t>Обеспечить </a:t>
            </a:r>
            <a:r>
              <a:rPr lang="ru-RU" sz="2000" b="1" dirty="0">
                <a:solidFill>
                  <a:srgbClr val="663300"/>
                </a:solidFill>
              </a:rPr>
              <a:t>работу интерактивного электронного </a:t>
            </a:r>
            <a:r>
              <a:rPr lang="ru-RU" sz="2000" b="1" dirty="0" smtClean="0">
                <a:solidFill>
                  <a:srgbClr val="663300"/>
                </a:solidFill>
              </a:rPr>
              <a:t>Интернет-ресурса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Конечные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продукты проекта: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198" y="1124744"/>
            <a:ext cx="8179272" cy="545494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rgbClr val="663300"/>
                </a:solidFill>
              </a:rPr>
              <a:t>Описание </a:t>
            </a:r>
            <a:r>
              <a:rPr lang="ru-RU" sz="4500" b="1" dirty="0">
                <a:solidFill>
                  <a:srgbClr val="663300"/>
                </a:solidFill>
              </a:rPr>
              <a:t>системы условий </a:t>
            </a:r>
            <a:endParaRPr lang="ru-RU" sz="4500" b="1" dirty="0" smtClean="0">
              <a:solidFill>
                <a:srgbClr val="663300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rgbClr val="663300"/>
                </a:solidFill>
              </a:rPr>
              <a:t>Алгоритм </a:t>
            </a:r>
            <a:r>
              <a:rPr lang="ru-RU" sz="4500" b="1" dirty="0">
                <a:solidFill>
                  <a:srgbClr val="663300"/>
                </a:solidFill>
              </a:rPr>
              <a:t>внедрения профессионального стандарта педагога в образовательном </a:t>
            </a:r>
            <a:r>
              <a:rPr lang="ru-RU" sz="4500" b="1" dirty="0" smtClean="0">
                <a:solidFill>
                  <a:srgbClr val="663300"/>
                </a:solidFill>
              </a:rPr>
              <a:t>учреждении</a:t>
            </a:r>
            <a:endParaRPr lang="ru-RU" sz="4500" b="1" dirty="0">
              <a:solidFill>
                <a:srgbClr val="663300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rgbClr val="663300"/>
                </a:solidFill>
              </a:rPr>
              <a:t>Методические </a:t>
            </a:r>
            <a:r>
              <a:rPr lang="ru-RU" sz="4500" b="1" dirty="0">
                <a:solidFill>
                  <a:srgbClr val="663300"/>
                </a:solidFill>
              </a:rPr>
              <a:t>рекомендации по внедрению профессионального стандарта педагога в образовательном </a:t>
            </a:r>
            <a:r>
              <a:rPr lang="ru-RU" sz="4500" b="1" dirty="0" smtClean="0">
                <a:solidFill>
                  <a:srgbClr val="663300"/>
                </a:solidFill>
              </a:rPr>
              <a:t>учреждении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rgbClr val="663300"/>
                </a:solidFill>
              </a:rPr>
              <a:t>Программы </a:t>
            </a:r>
            <a:r>
              <a:rPr lang="ru-RU" sz="4500" b="1" dirty="0">
                <a:solidFill>
                  <a:srgbClr val="663300"/>
                </a:solidFill>
              </a:rPr>
              <a:t>обучения педагогических работников в образовательном учреждении </a:t>
            </a:r>
            <a:endParaRPr lang="ru-RU" sz="4500" b="1" dirty="0" smtClean="0">
              <a:solidFill>
                <a:srgbClr val="663300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rgbClr val="663300"/>
                </a:solidFill>
              </a:rPr>
              <a:t>Комплект </a:t>
            </a:r>
            <a:r>
              <a:rPr lang="ru-RU" sz="4500" b="1" dirty="0">
                <a:solidFill>
                  <a:srgbClr val="663300"/>
                </a:solidFill>
              </a:rPr>
              <a:t>модельных (типовых) локальных нормативных актов образовательного </a:t>
            </a:r>
            <a:r>
              <a:rPr lang="ru-RU" sz="4500" b="1" dirty="0" smtClean="0">
                <a:solidFill>
                  <a:srgbClr val="663300"/>
                </a:solidFill>
              </a:rPr>
              <a:t>учреждения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rgbClr val="663300"/>
                </a:solidFill>
              </a:rPr>
              <a:t>Показатели </a:t>
            </a:r>
            <a:r>
              <a:rPr lang="ru-RU" sz="4500" b="1" dirty="0">
                <a:solidFill>
                  <a:srgbClr val="663300"/>
                </a:solidFill>
              </a:rPr>
              <a:t>и критерии оценки эффективности реализации профессионального стандарта в образовательном </a:t>
            </a:r>
            <a:r>
              <a:rPr lang="ru-RU" sz="4500" b="1" dirty="0" smtClean="0">
                <a:solidFill>
                  <a:srgbClr val="663300"/>
                </a:solidFill>
              </a:rPr>
              <a:t>учреждении</a:t>
            </a:r>
            <a:endParaRPr lang="ru-RU" sz="4500" b="1" dirty="0">
              <a:solidFill>
                <a:srgbClr val="663300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rgbClr val="663300"/>
                </a:solidFill>
              </a:rPr>
              <a:t>Электронный </a:t>
            </a:r>
            <a:r>
              <a:rPr lang="ru-RU" sz="4500" b="1" dirty="0">
                <a:solidFill>
                  <a:srgbClr val="663300"/>
                </a:solidFill>
              </a:rPr>
              <a:t>образовательный </a:t>
            </a:r>
            <a:r>
              <a:rPr lang="ru-RU" sz="4500" b="1" dirty="0" smtClean="0">
                <a:solidFill>
                  <a:srgbClr val="663300"/>
                </a:solidFill>
              </a:rPr>
              <a:t>ресурс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93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Внедрение результатов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инновационной деятельности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образовательную практику: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8001056" cy="516691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dirty="0">
                <a:solidFill>
                  <a:srgbClr val="663300"/>
                </a:solidFill>
              </a:rPr>
              <a:t>проведение курсов повышения квалификации </a:t>
            </a:r>
            <a:endParaRPr lang="ru-RU" sz="2600" dirty="0" smtClean="0">
              <a:solidFill>
                <a:srgbClr val="6633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dirty="0" smtClean="0">
                <a:solidFill>
                  <a:srgbClr val="663300"/>
                </a:solidFill>
              </a:rPr>
              <a:t>популяризация </a:t>
            </a:r>
            <a:r>
              <a:rPr lang="ru-RU" sz="2600" dirty="0">
                <a:solidFill>
                  <a:srgbClr val="663300"/>
                </a:solidFill>
              </a:rPr>
              <a:t>и распространение в печатном и электронном виде программ обучения педагогических и руководящих </a:t>
            </a:r>
            <a:r>
              <a:rPr lang="ru-RU" sz="2600" dirty="0" smtClean="0">
                <a:solidFill>
                  <a:srgbClr val="663300"/>
                </a:solidFill>
              </a:rPr>
              <a:t>работников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dirty="0" smtClean="0">
                <a:solidFill>
                  <a:srgbClr val="663300"/>
                </a:solidFill>
              </a:rPr>
              <a:t>подготовка </a:t>
            </a:r>
            <a:r>
              <a:rPr lang="ru-RU" sz="2600" dirty="0">
                <a:solidFill>
                  <a:srgbClr val="663300"/>
                </a:solidFill>
              </a:rPr>
              <a:t>специалистов ИМЦ и школьных команд для организации внутрифирменного обучения </a:t>
            </a:r>
            <a:endParaRPr lang="ru-RU" sz="2600" dirty="0" smtClean="0">
              <a:solidFill>
                <a:srgbClr val="6633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dirty="0" smtClean="0">
                <a:solidFill>
                  <a:srgbClr val="663300"/>
                </a:solidFill>
              </a:rPr>
              <a:t>подготовка </a:t>
            </a:r>
            <a:r>
              <a:rPr lang="ru-RU" sz="2600" dirty="0">
                <a:solidFill>
                  <a:srgbClr val="663300"/>
                </a:solidFill>
              </a:rPr>
              <a:t>учреждений-</a:t>
            </a:r>
            <a:r>
              <a:rPr lang="ru-RU" sz="2600" dirty="0" err="1">
                <a:solidFill>
                  <a:srgbClr val="663300"/>
                </a:solidFill>
              </a:rPr>
              <a:t>тьюторов</a:t>
            </a:r>
            <a:r>
              <a:rPr lang="ru-RU" sz="2600" dirty="0">
                <a:solidFill>
                  <a:srgbClr val="663300"/>
                </a:solidFill>
              </a:rPr>
              <a:t> для образовательных учреждений определенных видов и </a:t>
            </a:r>
            <a:r>
              <a:rPr lang="ru-RU" sz="2600" dirty="0" smtClean="0">
                <a:solidFill>
                  <a:srgbClr val="663300"/>
                </a:solidFill>
              </a:rPr>
              <a:t>типов</a:t>
            </a:r>
            <a:endParaRPr lang="ru-RU" sz="2600" dirty="0">
              <a:solidFill>
                <a:srgbClr val="6633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dirty="0">
                <a:solidFill>
                  <a:srgbClr val="663300"/>
                </a:solidFill>
              </a:rPr>
              <a:t>организация консультативного очно-дистанционного сопровождения работы по внедрению </a:t>
            </a:r>
            <a:r>
              <a:rPr lang="ru-RU" sz="2600" dirty="0" err="1" smtClean="0">
                <a:solidFill>
                  <a:srgbClr val="663300"/>
                </a:solidFill>
              </a:rPr>
              <a:t>профстандарта</a:t>
            </a:r>
            <a:endParaRPr lang="ru-RU" sz="2600" dirty="0">
              <a:solidFill>
                <a:srgbClr val="6633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dirty="0">
                <a:solidFill>
                  <a:srgbClr val="663300"/>
                </a:solidFill>
              </a:rPr>
              <a:t>семинары (проблемные, методические, творческие), семинары-практикумы, круглые столы, фестивали лучших практик инновационной деятельности на базе ИМЦ и других образовательных организаций района;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9776" y="71414"/>
            <a:ext cx="8246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Критерии и показатели качества продуктов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(материалов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обеспечению алгоритма внедрения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профессионального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стандарта педагога в образовательном учреждении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2208026"/>
              </p:ext>
            </p:extLst>
          </p:nvPr>
        </p:nvGraphicFramePr>
        <p:xfrm>
          <a:off x="1408916" y="1772816"/>
          <a:ext cx="70084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5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543</Words>
  <Application>Microsoft Office PowerPoint</Application>
  <PresentationFormat>Экран (4:3)</PresentationFormat>
  <Paragraphs>102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Документ</vt:lpstr>
      <vt:lpstr>Формирование в образовательном учреждении условий для эффективной реализации профессионального стандарта «Педагог» </vt:lpstr>
      <vt:lpstr>Презентация PowerPoint</vt:lpstr>
      <vt:lpstr>Презентация PowerPoint</vt:lpstr>
      <vt:lpstr>  Модели профессионального труда </vt:lpstr>
      <vt:lpstr>Общая схема наполнения школьной компоненты стандарта </vt:lpstr>
      <vt:lpstr>Цель проекта :  Разработка, обоснование и апробация системы условий эффективной реализации  профессионального стандарта педагога в образовательном учреждении</vt:lpstr>
      <vt:lpstr>Конечные продукты проекта:</vt:lpstr>
      <vt:lpstr>Внедрение результатов инновационной деятельности в образовательную практику:</vt:lpstr>
      <vt:lpstr>Презентация PowerPoint</vt:lpstr>
      <vt:lpstr>SWOT-анализ возможностей проведения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нашего опыта (штрихи к портрету)</vt:lpstr>
      <vt:lpstr>Из нашего опыта (штрихи к портрету)</vt:lpstr>
      <vt:lpstr>Из нашего опыта (штрихи к портрету)</vt:lpstr>
      <vt:lpstr>Из нашего опыта (штрихи к портрету)</vt:lpstr>
      <vt:lpstr>Из нашего опыта (штрихи к портрету)</vt:lpstr>
      <vt:lpstr>Из нашего опыта (штрихи к портрету)</vt:lpstr>
      <vt:lpstr>Нет ничего прекраснее на свете,  Чем творчество и чувство новизны! Так будем же давать возможность детям,  Взлетать и достигать своей мечты!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136</cp:revision>
  <dcterms:created xsi:type="dcterms:W3CDTF">2015-08-25T21:26:17Z</dcterms:created>
  <dcterms:modified xsi:type="dcterms:W3CDTF">2015-10-08T04:15:41Z</dcterms:modified>
</cp:coreProperties>
</file>